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0" r:id="rId4"/>
    <p:sldId id="258" r:id="rId5"/>
    <p:sldId id="259" r:id="rId6"/>
    <p:sldId id="261" r:id="rId7"/>
    <p:sldId id="271" r:id="rId8"/>
    <p:sldId id="257" r:id="rId9"/>
    <p:sldId id="267" r:id="rId10"/>
    <p:sldId id="262" r:id="rId11"/>
    <p:sldId id="269" r:id="rId12"/>
    <p:sldId id="263" r:id="rId13"/>
    <p:sldId id="277" r:id="rId14"/>
    <p:sldId id="272" r:id="rId15"/>
    <p:sldId id="273" r:id="rId16"/>
    <p:sldId id="274" r:id="rId17"/>
    <p:sldId id="265" r:id="rId18"/>
    <p:sldId id="266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80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3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6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8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3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1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6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9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6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7E3EC-4FFB-47A2-83D8-0C6B2C4411A3}" type="datetimeFigureOut">
              <a:rPr lang="en-US" smtClean="0"/>
              <a:t>4/14/2019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CF383-00D2-416B-A226-9638212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9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.png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.png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1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.pn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1.pn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1.pn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1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1.png"/><Relationship Id="rId4" Type="http://schemas.openxmlformats.org/officeDocument/2006/relationships/image" Target="../media/image2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1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Stage Spaces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7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0"/>
    </mc:Choice>
    <mc:Fallback xmlns="">
      <p:transition spd="slow" advTm="6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Contemporary stage spaces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Theatre spaces</a:t>
            </a:r>
          </a:p>
          <a:p>
            <a:pPr lvl="1"/>
            <a:r>
              <a:rPr lang="en-US" dirty="0"/>
              <a:t>Proscenium, or picture stage</a:t>
            </a:r>
          </a:p>
          <a:p>
            <a:pPr lvl="1"/>
            <a:r>
              <a:rPr lang="en-US" dirty="0"/>
              <a:t>Arena, or circle stage</a:t>
            </a:r>
          </a:p>
          <a:p>
            <a:pPr lvl="1"/>
            <a:r>
              <a:rPr lang="en-US" dirty="0"/>
              <a:t>Thrust (usually three-quarter)</a:t>
            </a:r>
          </a:p>
          <a:p>
            <a:pPr lvl="1"/>
            <a:r>
              <a:rPr lang="en-US" dirty="0"/>
              <a:t>Created, or “found” spaces</a:t>
            </a:r>
          </a:p>
          <a:p>
            <a:pPr lvl="1"/>
            <a:r>
              <a:rPr lang="en-US" dirty="0"/>
              <a:t>Black box theatres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9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60"/>
    </mc:Choice>
    <mc:Fallback xmlns="">
      <p:transition spd="slow" advTm="106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Greek stage spaces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14600"/>
            <a:ext cx="2857500" cy="25527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445808"/>
            <a:ext cx="2286000" cy="200025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346"/>
    </mc:Choice>
    <mc:Fallback xmlns="">
      <p:transition spd="slow" advTm="103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Later Hellenistic Greek Stage Spaces,</a:t>
            </a:r>
            <a:br>
              <a:rPr lang="en-US" dirty="0"/>
            </a:br>
            <a:r>
              <a:rPr lang="en-US" dirty="0"/>
              <a:t>Epidaurus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0"/>
            <a:ext cx="3629025" cy="24574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86000"/>
            <a:ext cx="3829050" cy="25908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98"/>
    </mc:Choice>
    <mc:Fallback xmlns="">
      <p:transition spd="slow" advTm="28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Hellenistic theatre stage designs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33600"/>
            <a:ext cx="4446013" cy="325194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437" y="2819400"/>
            <a:ext cx="2886075" cy="158115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5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28"/>
    </mc:Choice>
    <mc:Fallback xmlns="">
      <p:transition spd="slow" advTm="27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Existing Hellenistic stage space, found in North Africa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3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42"/>
    </mc:Choice>
    <mc:Fallback xmlns="">
      <p:transition spd="slow" advTm="29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Roman stage spaces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4114800" cy="33528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347030"/>
            <a:ext cx="3048000" cy="222496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3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17"/>
    </mc:Choice>
    <mc:Fallback xmlns="">
      <p:transition spd="slow" advTm="415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Roman Coliseum (model for modern sports arenas and </a:t>
            </a:r>
            <a:r>
              <a:rPr lang="en-US" dirty="0" err="1"/>
              <a:t>amphitheatres</a:t>
            </a:r>
            <a:r>
              <a:rPr lang="en-US" dirty="0"/>
              <a:t>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895600"/>
            <a:ext cx="2847975" cy="1981200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8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80"/>
    </mc:Choice>
    <mc:Fallback xmlns="">
      <p:transition spd="slow" advTm="37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Remains of Roman theatre, </a:t>
            </a:r>
            <a:br>
              <a:rPr lang="en-US" dirty="0"/>
            </a:br>
            <a:r>
              <a:rPr lang="en-US" dirty="0"/>
              <a:t>Merida, Spain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496344"/>
            <a:ext cx="5943600" cy="27336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8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87"/>
    </mc:Choice>
    <mc:Fallback xmlns="">
      <p:transition spd="slow" advTm="13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Medieval stage space, inside churches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76400"/>
            <a:ext cx="2743200" cy="36576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438400"/>
            <a:ext cx="3352800" cy="22098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6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776"/>
    </mc:Choice>
    <mc:Fallback xmlns="">
      <p:transition spd="slow" advTm="92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Medieval stage space, outside churches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1828800"/>
            <a:ext cx="5181600" cy="3810000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8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72"/>
    </mc:Choice>
    <mc:Fallback xmlns="">
      <p:transition spd="slow" advTm="696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                </a:t>
            </a:r>
            <a:br>
              <a:rPr lang="en-US" dirty="0"/>
            </a:br>
            <a:r>
              <a:rPr lang="en-US" dirty="0"/>
              <a:t>              Elizabethan stage spaces</a:t>
            </a:r>
            <a:br>
              <a:rPr lang="en-US" dirty="0"/>
            </a:br>
            <a:br>
              <a:rPr lang="en-US" dirty="0"/>
            </a:br>
            <a:r>
              <a:rPr lang="en-US" sz="1600" dirty="0"/>
              <a:t>                          </a:t>
            </a:r>
            <a:r>
              <a:rPr lang="en-US" sz="2400" dirty="0"/>
              <a:t>  Swan Theatre                                       Fortune Theatre</a:t>
            </a:r>
            <a:r>
              <a:rPr lang="en-US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57400"/>
            <a:ext cx="1962150" cy="23336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266244"/>
            <a:ext cx="2857500" cy="2286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12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606"/>
    </mc:Choice>
    <mc:Fallback xmlns="">
      <p:transition spd="slow" advTm="50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Shakespeare’s Globe Theatre</a:t>
            </a:r>
            <a:r>
              <a:rPr lang="en-US"/>
              <a:t>, London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09799"/>
            <a:ext cx="3352800" cy="32289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33" y="2209800"/>
            <a:ext cx="4724400" cy="3228975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4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78"/>
    </mc:Choice>
    <mc:Fallback xmlns="">
      <p:transition spd="slow" advTm="55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Spanish </a:t>
            </a:r>
            <a:r>
              <a:rPr lang="en-US" sz="3600" dirty="0" err="1"/>
              <a:t>corrales</a:t>
            </a:r>
            <a:r>
              <a:rPr lang="en-US" sz="3600" dirty="0"/>
              <a:t> models in the North American and the Caribbean</a:t>
            </a:r>
            <a:br>
              <a:rPr lang="en-US" sz="3600" dirty="0"/>
            </a:br>
            <a:r>
              <a:rPr lang="en-US" sz="3600" dirty="0" err="1"/>
              <a:t>Repertorio</a:t>
            </a:r>
            <a:r>
              <a:rPr lang="en-US" sz="3600" dirty="0"/>
              <a:t> </a:t>
            </a:r>
            <a:r>
              <a:rPr lang="en-US" sz="3600" dirty="0" err="1"/>
              <a:t>Espanol</a:t>
            </a:r>
            <a:r>
              <a:rPr lang="en-US" sz="3600" dirty="0"/>
              <a:t>, NYC </a:t>
            </a:r>
            <a:br>
              <a:rPr lang="en-US" sz="3600" dirty="0"/>
            </a:br>
            <a:r>
              <a:rPr lang="en-US" sz="3600" dirty="0"/>
              <a:t>(aka Bramhall Theatre, 1930s)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667000"/>
            <a:ext cx="6401694" cy="354379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63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642"/>
    </mc:Choice>
    <mc:Fallback xmlns="">
      <p:transition spd="slow" advTm="846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Repertorio</a:t>
            </a:r>
            <a:r>
              <a:rPr lang="en-US" dirty="0"/>
              <a:t> </a:t>
            </a:r>
            <a:r>
              <a:rPr lang="en-US" dirty="0" err="1"/>
              <a:t>Espanol</a:t>
            </a:r>
            <a:r>
              <a:rPr lang="en-US" dirty="0"/>
              <a:t> today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79"/>
    </mc:Choice>
    <mc:Fallback xmlns="">
      <p:transition spd="slow" advTm="42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Repertorio</a:t>
            </a:r>
            <a:r>
              <a:rPr lang="en-US" dirty="0"/>
              <a:t> </a:t>
            </a:r>
            <a:r>
              <a:rPr lang="en-US"/>
              <a:t>Espaol</a:t>
            </a:r>
            <a:r>
              <a:rPr lang="en-US" dirty="0"/>
              <a:t>, balcony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2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48"/>
    </mc:Choice>
    <mc:Fallback xmlns="">
      <p:transition spd="slow" advTm="18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19</a:t>
            </a:r>
            <a:r>
              <a:rPr lang="en-US" baseline="30000" dirty="0"/>
              <a:t>th</a:t>
            </a:r>
            <a:r>
              <a:rPr lang="en-US" dirty="0"/>
              <a:t> Century New York proscenium stage</a:t>
            </a:r>
            <a:br>
              <a:rPr lang="en-US" dirty="0"/>
            </a:br>
            <a:br>
              <a:rPr lang="en-US" dirty="0"/>
            </a:br>
            <a:r>
              <a:rPr lang="en-US" sz="2800" dirty="0" err="1"/>
              <a:t>Niblo’s</a:t>
            </a:r>
            <a:r>
              <a:rPr lang="en-US" sz="2800" dirty="0"/>
              <a:t> Garden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971800"/>
            <a:ext cx="5410200" cy="3124200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9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381"/>
    </mc:Choice>
    <mc:Fallback xmlns="">
      <p:transition spd="slow" advTm="75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3600" dirty="0"/>
              <a:t>19</a:t>
            </a:r>
            <a:r>
              <a:rPr lang="en-US" sz="3600" baseline="30000" dirty="0"/>
              <a:t>th</a:t>
            </a:r>
            <a:r>
              <a:rPr lang="en-US" sz="3600" dirty="0"/>
              <a:t> Century theatre – Renovated in 1960 in 19</a:t>
            </a:r>
            <a:r>
              <a:rPr lang="en-US" sz="3600" baseline="30000" dirty="0"/>
              <a:t>th</a:t>
            </a:r>
            <a:r>
              <a:rPr lang="en-US" sz="3600" dirty="0"/>
              <a:t> Century style, State Theatre of Georgia</a:t>
            </a:r>
            <a:br>
              <a:rPr lang="en-US" sz="3600" dirty="0"/>
            </a:br>
            <a:br>
              <a:rPr lang="en-US" sz="4000" dirty="0"/>
            </a:br>
            <a:r>
              <a:rPr lang="en-US" sz="3100" dirty="0"/>
              <a:t>The Springer Opera House</a:t>
            </a:r>
            <a:br>
              <a:rPr lang="en-US" sz="3100" dirty="0"/>
            </a:br>
            <a:r>
              <a:rPr lang="en-US" sz="3100" dirty="0"/>
              <a:t>Columbus, GA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124200"/>
            <a:ext cx="5334000" cy="3200400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62"/>
    </mc:Choice>
    <mc:Fallback xmlns="">
      <p:transition spd="slow" advTm="680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Other international theatre spaces – </a:t>
            </a:r>
            <a:br>
              <a:rPr lang="en-US" sz="3600" dirty="0"/>
            </a:br>
            <a:r>
              <a:rPr lang="en-US" sz="3600" dirty="0"/>
              <a:t>Kabuki, Japan (drawing from 17</a:t>
            </a:r>
            <a:r>
              <a:rPr lang="en-US" sz="3600" baseline="30000" dirty="0"/>
              <a:t>th</a:t>
            </a:r>
            <a:r>
              <a:rPr lang="en-US" sz="3600" dirty="0"/>
              <a:t> century)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511" y="1600200"/>
            <a:ext cx="6578977" cy="4525963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59"/>
    </mc:Choice>
    <mc:Fallback xmlns="">
      <p:transition spd="slow" advTm="78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Kabuki theatre, Japan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57400"/>
            <a:ext cx="6324600" cy="3733800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76"/>
    </mc:Choice>
    <mc:Fallback xmlns="">
      <p:transition spd="slow" advTm="44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109</Words>
  <Application>Microsoft Office PowerPoint</Application>
  <PresentationFormat>On-screen Show (4:3)</PresentationFormat>
  <Paragraphs>26</Paragraphs>
  <Slides>20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Stage Spaces</vt:lpstr>
      <vt:lpstr>Contemporary stage spaces</vt:lpstr>
      <vt:lpstr>Early Greek stage spaces</vt:lpstr>
      <vt:lpstr>Later Hellenistic Greek Stage Spaces, Epidaurus </vt:lpstr>
      <vt:lpstr>Hellenistic theatre stage designs</vt:lpstr>
      <vt:lpstr>Existing Hellenistic stage space, found in North Africa</vt:lpstr>
      <vt:lpstr>Roman stage spaces</vt:lpstr>
      <vt:lpstr>Roman Coliseum (model for modern sports arenas and amphitheatres)</vt:lpstr>
      <vt:lpstr>Remains of Roman theatre,  Merida, Spain</vt:lpstr>
      <vt:lpstr>Medieval stage space, inside churches</vt:lpstr>
      <vt:lpstr>Medieval stage space, outside churches</vt:lpstr>
      <vt:lpstr>                               Elizabethan stage spaces                              Swan Theatre                                       Fortune Theatre </vt:lpstr>
      <vt:lpstr>Shakespeare’s Globe Theatre, London</vt:lpstr>
      <vt:lpstr>    Spanish corrales models in the North American and the Caribbean Repertorio Espanol, NYC  (aka Bramhall Theatre, 1930s) </vt:lpstr>
      <vt:lpstr>Repertorio Espanol today</vt:lpstr>
      <vt:lpstr>Repertorio Espaol, balcony</vt:lpstr>
      <vt:lpstr>   19th Century New York proscenium stage  Niblo’s Garden</vt:lpstr>
      <vt:lpstr>   19th Century theatre – Renovated in 1960 in 19th Century style, State Theatre of Georgia  The Springer Opera House Columbus, GA</vt:lpstr>
      <vt:lpstr>Other international theatre spaces –  Kabuki, Japan (drawing from 17th century)</vt:lpstr>
      <vt:lpstr>Modern Kabuki theatre, Japan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Stage Spaces</dc:title>
  <dc:creator>HelenLuis</dc:creator>
  <cp:lastModifiedBy>mynette.rampersad@stu.bmcc.cuny.edu</cp:lastModifiedBy>
  <cp:revision>8</cp:revision>
  <dcterms:created xsi:type="dcterms:W3CDTF">2015-09-14T17:56:05Z</dcterms:created>
  <dcterms:modified xsi:type="dcterms:W3CDTF">2019-04-14T17:40:28Z</dcterms:modified>
</cp:coreProperties>
</file>